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7562850" cy="106886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itr" panose="020B0604020202020204" charset="-34"/>
      <p:regular r:id="rId9"/>
      <p:bold r:id="rId10"/>
    </p:embeddedFont>
    <p:embeddedFont>
      <p:font typeface="Mitr Light" panose="020B0604020202020204" charset="-34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39"/>
    <a:srgbClr val="C04C25"/>
    <a:srgbClr val="668E36"/>
    <a:srgbClr val="DA5329"/>
    <a:srgbClr val="A92A1E"/>
    <a:srgbClr val="353A8D"/>
    <a:srgbClr val="B4A821"/>
    <a:srgbClr val="51358A"/>
    <a:srgbClr val="007AA4"/>
    <a:srgbClr val="D8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22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0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7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1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3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EE3FE-31FF-43F6-B738-10BAC54F2AD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A6A4-22DE-4525-82CB-0195C2BDC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1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4ECD727-E516-415F-9C21-577B097E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F370344-026D-411F-AA9B-36651BDF2D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81" b="2831"/>
          <a:stretch/>
        </p:blipFill>
        <p:spPr>
          <a:xfrm>
            <a:off x="3860" y="0"/>
            <a:ext cx="4035878" cy="10385946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BBE72D0-7877-4C9C-9BB0-DA8DE39DC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" y="0"/>
            <a:ext cx="7555131" cy="10688638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7980063D-0DE4-45E6-942F-FC3D247D4C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44"/>
          <a:stretch/>
        </p:blipFill>
        <p:spPr>
          <a:xfrm>
            <a:off x="3859" y="0"/>
            <a:ext cx="7555131" cy="244294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BB72E03-39C2-4C11-9044-7F01D6F98B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1615" r="81775" b="86085"/>
          <a:stretch/>
        </p:blipFill>
        <p:spPr>
          <a:xfrm>
            <a:off x="128530" y="172598"/>
            <a:ext cx="1252251" cy="131467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0E5F4A23-ACA9-4122-8BA4-A959C1F175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" t="2831" r="86050" b="89517"/>
          <a:stretch/>
        </p:blipFill>
        <p:spPr>
          <a:xfrm>
            <a:off x="445920" y="302693"/>
            <a:ext cx="611915" cy="817896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2CE89815-82CA-4950-886F-D0BD555779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8262" r="84515" b="87901"/>
          <a:stretch/>
        </p:blipFill>
        <p:spPr>
          <a:xfrm>
            <a:off x="325316" y="883024"/>
            <a:ext cx="848458" cy="410163"/>
          </a:xfrm>
          <a:prstGeom prst="rect">
            <a:avLst/>
          </a:prstGeom>
        </p:spPr>
      </p:pic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9B3304A6-1B70-422A-9481-6770B4BCF4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5425" r="10684" b="78656"/>
          <a:stretch/>
        </p:blipFill>
        <p:spPr>
          <a:xfrm>
            <a:off x="1717964" y="1648691"/>
            <a:ext cx="5033818" cy="632691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id="{FA83DC8A-4D1C-4181-B0BD-EDB653CC7E2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97" t="6870" b="82890"/>
          <a:stretch/>
        </p:blipFill>
        <p:spPr>
          <a:xfrm>
            <a:off x="3584739" y="734291"/>
            <a:ext cx="3974251" cy="1094510"/>
          </a:xfrm>
          <a:prstGeom prst="rect">
            <a:avLst/>
          </a:prstGeom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D04DC394-1AE4-40D3-BF87-6330213324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16" b="78656"/>
          <a:stretch/>
        </p:blipFill>
        <p:spPr>
          <a:xfrm>
            <a:off x="5278582" y="0"/>
            <a:ext cx="2280408" cy="2281382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25931B96-D00F-461A-AC47-968D0940927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9" t="1988" r="1701" b="79822"/>
          <a:stretch/>
        </p:blipFill>
        <p:spPr>
          <a:xfrm>
            <a:off x="5495636" y="212436"/>
            <a:ext cx="1938684" cy="1944255"/>
          </a:xfrm>
          <a:prstGeom prst="rect">
            <a:avLst/>
          </a:prstGeom>
        </p:spPr>
      </p:pic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6EDC19CC-4734-40CC-AAD6-1F661E2373B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23980" r="1650" b="70101"/>
          <a:stretch/>
        </p:blipFill>
        <p:spPr>
          <a:xfrm>
            <a:off x="128530" y="2563093"/>
            <a:ext cx="7305790" cy="737536"/>
          </a:xfrm>
          <a:prstGeom prst="rect">
            <a:avLst/>
          </a:prstGeom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6CF8C2E4-6942-4159-9B44-911D124F9A7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32536" r="48527" b="45547"/>
          <a:stretch/>
        </p:blipFill>
        <p:spPr>
          <a:xfrm>
            <a:off x="128530" y="3477492"/>
            <a:ext cx="3764201" cy="2342737"/>
          </a:xfrm>
          <a:prstGeom prst="rect">
            <a:avLst/>
          </a:prstGeom>
        </p:spPr>
      </p:pic>
      <p:pic>
        <p:nvPicPr>
          <p:cNvPr id="31" name="รูปภาพ 30">
            <a:extLst>
              <a:ext uri="{FF2B5EF4-FFF2-40B4-BE49-F238E27FC236}">
                <a16:creationId xmlns:a16="http://schemas.microsoft.com/office/drawing/2014/main" id="{3B81DE0A-60B3-4AD1-A818-AE2A647F102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57686" r="48527" b="22870"/>
          <a:stretch/>
        </p:blipFill>
        <p:spPr>
          <a:xfrm>
            <a:off x="128530" y="6165908"/>
            <a:ext cx="3764201" cy="1727737"/>
          </a:xfrm>
          <a:prstGeom prst="rect">
            <a:avLst/>
          </a:prstGeom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5E3E547F-0D7E-4BBF-8C7F-90276019C3D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80363" r="48527" b="7568"/>
          <a:stretch/>
        </p:blipFill>
        <p:spPr>
          <a:xfrm>
            <a:off x="128530" y="8589792"/>
            <a:ext cx="3764201" cy="1290013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0F9F8888-F4C1-4B8C-B7F1-DD31D5D5055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8" t="33106" r="1078" b="57882"/>
          <a:stretch/>
        </p:blipFill>
        <p:spPr>
          <a:xfrm>
            <a:off x="4085607" y="3346290"/>
            <a:ext cx="3388003" cy="1331883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EB120B74-B001-4C5D-B7EC-E639C4D450C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8" t="45736" r="1130" b="47273"/>
          <a:stretch/>
        </p:blipFill>
        <p:spPr>
          <a:xfrm>
            <a:off x="4089517" y="4888523"/>
            <a:ext cx="3384093" cy="747346"/>
          </a:xfrm>
          <a:prstGeom prst="rect">
            <a:avLst/>
          </a:prstGeom>
        </p:spPr>
      </p:pic>
      <p:pic>
        <p:nvPicPr>
          <p:cNvPr id="39" name="รูปภาพ 38">
            <a:extLst>
              <a:ext uri="{FF2B5EF4-FFF2-40B4-BE49-F238E27FC236}">
                <a16:creationId xmlns:a16="http://schemas.microsoft.com/office/drawing/2014/main" id="{E271A1B4-14D3-4E6F-8322-FF3FE6416DA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8" t="57884" r="991" b="22870"/>
          <a:stretch/>
        </p:blipFill>
        <p:spPr>
          <a:xfrm>
            <a:off x="4089518" y="6186977"/>
            <a:ext cx="3394582" cy="2057138"/>
          </a:xfrm>
          <a:prstGeom prst="rect">
            <a:avLst/>
          </a:prstGeom>
        </p:spPr>
      </p:pic>
      <p:pic>
        <p:nvPicPr>
          <p:cNvPr id="41" name="รูปภาพ 40">
            <a:extLst>
              <a:ext uri="{FF2B5EF4-FFF2-40B4-BE49-F238E27FC236}">
                <a16:creationId xmlns:a16="http://schemas.microsoft.com/office/drawing/2014/main" id="{DC5B5319-361F-461B-809F-97D5771505C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8" t="80364" r="1130" b="9586"/>
          <a:stretch/>
        </p:blipFill>
        <p:spPr>
          <a:xfrm>
            <a:off x="4089517" y="8589792"/>
            <a:ext cx="3384093" cy="1074161"/>
          </a:xfrm>
          <a:prstGeom prst="rect">
            <a:avLst/>
          </a:prstGeom>
        </p:spPr>
      </p:pic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22BAAE61-D39F-4DE7-9542-A5DE4BC7839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t="31023" r="78595" b="64484"/>
          <a:stretch/>
        </p:blipFill>
        <p:spPr>
          <a:xfrm>
            <a:off x="78750" y="3315927"/>
            <a:ext cx="1542232" cy="480218"/>
          </a:xfrm>
          <a:prstGeom prst="rect">
            <a:avLst/>
          </a:prstGeom>
        </p:spPr>
      </p:pic>
      <p:pic>
        <p:nvPicPr>
          <p:cNvPr id="45" name="รูปภาพ 44">
            <a:extLst>
              <a:ext uri="{FF2B5EF4-FFF2-40B4-BE49-F238E27FC236}">
                <a16:creationId xmlns:a16="http://schemas.microsoft.com/office/drawing/2014/main" id="{7ADBB3B0-A010-4CC0-A624-E407A18E9CF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55965" r="71811" b="39597"/>
          <a:stretch/>
        </p:blipFill>
        <p:spPr>
          <a:xfrm>
            <a:off x="128530" y="5981794"/>
            <a:ext cx="2005070" cy="474424"/>
          </a:xfrm>
          <a:prstGeom prst="rect">
            <a:avLst/>
          </a:prstGeom>
        </p:spPr>
      </p:pic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3FE106C3-A9EA-419B-9291-11EA9DD7978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78853" r="71811" b="16654"/>
          <a:stretch/>
        </p:blipFill>
        <p:spPr>
          <a:xfrm>
            <a:off x="128530" y="8428228"/>
            <a:ext cx="2005070" cy="480245"/>
          </a:xfrm>
          <a:prstGeom prst="rect">
            <a:avLst/>
          </a:prstGeom>
        </p:spPr>
      </p:pic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id="{0FAE9A43-1271-445B-9FF5-E23A89258A8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31023" r="25783" b="64484"/>
          <a:stretch/>
        </p:blipFill>
        <p:spPr>
          <a:xfrm>
            <a:off x="4114628" y="3315927"/>
            <a:ext cx="1496463" cy="480218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id="{0AA97BF2-6B12-40EF-8F90-355609A1783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43655" r="30184" b="52067"/>
          <a:stretch/>
        </p:blipFill>
        <p:spPr>
          <a:xfrm>
            <a:off x="4114628" y="4666003"/>
            <a:ext cx="1163954" cy="457201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id="{DC1AD7DB-0D98-4694-8361-A2CBF752F45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0" t="55962" r="15080" b="39597"/>
          <a:stretch/>
        </p:blipFill>
        <p:spPr>
          <a:xfrm>
            <a:off x="4114628" y="5981546"/>
            <a:ext cx="2305007" cy="474672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id="{B3C67AB3-6826-4567-AE82-986F9237AFE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8" t="78853" r="22375" b="16654"/>
          <a:stretch/>
        </p:blipFill>
        <p:spPr>
          <a:xfrm>
            <a:off x="4089518" y="8428228"/>
            <a:ext cx="1779020" cy="480245"/>
          </a:xfrm>
          <a:prstGeom prst="rect">
            <a:avLst/>
          </a:prstGeom>
        </p:spPr>
      </p:pic>
      <p:pic>
        <p:nvPicPr>
          <p:cNvPr id="57" name="รูปภาพ 56">
            <a:extLst>
              <a:ext uri="{FF2B5EF4-FFF2-40B4-BE49-F238E27FC236}">
                <a16:creationId xmlns:a16="http://schemas.microsoft.com/office/drawing/2014/main" id="{72446FC2-D5E3-4859-918B-449A1CDAAF3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t="12482" r="73438" b="78064"/>
          <a:stretch/>
        </p:blipFill>
        <p:spPr>
          <a:xfrm>
            <a:off x="5560" y="1334130"/>
            <a:ext cx="2005070" cy="1010465"/>
          </a:xfrm>
          <a:prstGeom prst="rect">
            <a:avLst/>
          </a:prstGeom>
        </p:spPr>
      </p:pic>
      <p:pic>
        <p:nvPicPr>
          <p:cNvPr id="59" name="รูปภาพ 58">
            <a:extLst>
              <a:ext uri="{FF2B5EF4-FFF2-40B4-BE49-F238E27FC236}">
                <a16:creationId xmlns:a16="http://schemas.microsoft.com/office/drawing/2014/main" id="{A30FD49E-4CE2-446A-A8B9-064BF0D3D2B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66" r="95745" b="40755"/>
          <a:stretch/>
        </p:blipFill>
        <p:spPr>
          <a:xfrm>
            <a:off x="3859" y="5597278"/>
            <a:ext cx="321457" cy="735283"/>
          </a:xfrm>
          <a:prstGeom prst="rect">
            <a:avLst/>
          </a:prstGeom>
        </p:spPr>
      </p:pic>
      <p:pic>
        <p:nvPicPr>
          <p:cNvPr id="61" name="รูปภาพ 60">
            <a:extLst>
              <a:ext uri="{FF2B5EF4-FFF2-40B4-BE49-F238E27FC236}">
                <a16:creationId xmlns:a16="http://schemas.microsoft.com/office/drawing/2014/main" id="{4482FB74-4CC0-4625-BCBB-E19D87B18A4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1" t="90177" r="45589" b="2831"/>
          <a:stretch/>
        </p:blipFill>
        <p:spPr>
          <a:xfrm>
            <a:off x="3523112" y="9638598"/>
            <a:ext cx="591516" cy="747347"/>
          </a:xfrm>
          <a:prstGeom prst="rect">
            <a:avLst/>
          </a:prstGeom>
        </p:spPr>
      </p:pic>
      <p:pic>
        <p:nvPicPr>
          <p:cNvPr id="63" name="รูปภาพ 62">
            <a:extLst>
              <a:ext uri="{FF2B5EF4-FFF2-40B4-BE49-F238E27FC236}">
                <a16:creationId xmlns:a16="http://schemas.microsoft.com/office/drawing/2014/main" id="{1120E8BE-82AD-45D6-8F07-3E327C842E5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1" t="29591" b="63232"/>
          <a:stretch/>
        </p:blipFill>
        <p:spPr>
          <a:xfrm>
            <a:off x="6851176" y="3162930"/>
            <a:ext cx="707814" cy="767143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id="{4583493F-1A0F-40A2-868F-3F724547E6A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1" t="55962" b="39597"/>
          <a:stretch/>
        </p:blipFill>
        <p:spPr>
          <a:xfrm>
            <a:off x="6851176" y="5981546"/>
            <a:ext cx="707814" cy="474672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id="{D1D212ED-1438-483C-BE50-56AF73D6A70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3" t="88036" b="6356"/>
          <a:stretch/>
        </p:blipFill>
        <p:spPr>
          <a:xfrm>
            <a:off x="6032310" y="9410141"/>
            <a:ext cx="1526680" cy="599490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id="{D1CD00D0-1EA8-41AC-BA35-40DD9C60886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94"/>
          <a:stretch/>
        </p:blipFill>
        <p:spPr>
          <a:xfrm>
            <a:off x="-1798" y="9994917"/>
            <a:ext cx="7564647" cy="735283"/>
          </a:xfrm>
          <a:prstGeom prst="rect">
            <a:avLst/>
          </a:prstGeom>
        </p:spPr>
      </p:pic>
      <p:sp>
        <p:nvSpPr>
          <p:cNvPr id="72" name="กล่องข้อความ 71">
            <a:extLst>
              <a:ext uri="{FF2B5EF4-FFF2-40B4-BE49-F238E27FC236}">
                <a16:creationId xmlns:a16="http://schemas.microsoft.com/office/drawing/2014/main" id="{3460DDB0-BC82-4DBF-878A-F6EC29794548}"/>
              </a:ext>
            </a:extLst>
          </p:cNvPr>
          <p:cNvSpPr txBox="1"/>
          <p:nvPr/>
        </p:nvSpPr>
        <p:spPr>
          <a:xfrm>
            <a:off x="1405001" y="336013"/>
            <a:ext cx="3942105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ln w="19050">
                  <a:solidFill>
                    <a:schemeClr val="bg1"/>
                  </a:solidFill>
                </a:ln>
                <a:solidFill>
                  <a:srgbClr val="C04C25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วิจัยปฏิบัติการในชั้นเรียน</a:t>
            </a:r>
            <a:br>
              <a:rPr lang="th-TH" sz="2400" b="1" dirty="0">
                <a:ln w="19050">
                  <a:solidFill>
                    <a:schemeClr val="bg1"/>
                  </a:solidFill>
                </a:ln>
                <a:solidFill>
                  <a:srgbClr val="C04C25"/>
                </a:solidFill>
                <a:latin typeface="Mitr" panose="00000500000000000000" pitchFamily="2" charset="-34"/>
                <a:cs typeface="Mitr" panose="00000500000000000000" pitchFamily="2" charset="-34"/>
              </a:rPr>
            </a:br>
            <a:r>
              <a:rPr lang="en-US" b="1" dirty="0">
                <a:ln w="19050">
                  <a:solidFill>
                    <a:schemeClr val="bg1"/>
                  </a:solidFill>
                </a:ln>
                <a:solidFill>
                  <a:srgbClr val="C04C25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CLASSROOM RESEARCH</a:t>
            </a:r>
          </a:p>
          <a:p>
            <a:endParaRPr lang="th-TH" sz="2400" b="1" dirty="0">
              <a:ln w="19050">
                <a:solidFill>
                  <a:schemeClr val="bg1"/>
                </a:solidFill>
              </a:ln>
              <a:solidFill>
                <a:srgbClr val="C04C25"/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sp>
        <p:nvSpPr>
          <p:cNvPr id="73" name="กล่องข้อความ 72">
            <a:extLst>
              <a:ext uri="{FF2B5EF4-FFF2-40B4-BE49-F238E27FC236}">
                <a16:creationId xmlns:a16="http://schemas.microsoft.com/office/drawing/2014/main" id="{41FDDB9C-BD74-4433-918A-48D3D80572A6}"/>
              </a:ext>
            </a:extLst>
          </p:cNvPr>
          <p:cNvSpPr txBox="1"/>
          <p:nvPr/>
        </p:nvSpPr>
        <p:spPr>
          <a:xfrm>
            <a:off x="1384641" y="1104439"/>
            <a:ext cx="3745411" cy="39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โรงเรียนวัดท่าไทร(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ดิต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ถานุเคราะห์)</a:t>
            </a:r>
          </a:p>
        </p:txBody>
      </p:sp>
      <p:sp>
        <p:nvSpPr>
          <p:cNvPr id="74" name="กล่องข้อความ 73">
            <a:extLst>
              <a:ext uri="{FF2B5EF4-FFF2-40B4-BE49-F238E27FC236}">
                <a16:creationId xmlns:a16="http://schemas.microsoft.com/office/drawing/2014/main" id="{36AD21D0-DF3C-4FA4-84D6-22D83E40368D}"/>
              </a:ext>
            </a:extLst>
          </p:cNvPr>
          <p:cNvSpPr txBox="1"/>
          <p:nvPr/>
        </p:nvSpPr>
        <p:spPr>
          <a:xfrm>
            <a:off x="2722259" y="1789770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นางสาวอ</a:t>
            </a:r>
            <a:r>
              <a:rPr lang="th-TH" sz="2000" dirty="0" err="1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ัญ</a:t>
            </a:r>
            <a:r>
              <a:rPr lang="th-TH" sz="2000" dirty="0">
                <a:solidFill>
                  <a:schemeClr val="bg1"/>
                </a:solidFill>
                <a:latin typeface="Mitr" panose="00000500000000000000" pitchFamily="2" charset="-34"/>
                <a:cs typeface="Mitr" panose="00000500000000000000" pitchFamily="2" charset="-34"/>
              </a:rPr>
              <a:t>ชุลี  แพเชรทอง</a:t>
            </a:r>
          </a:p>
        </p:txBody>
      </p:sp>
      <p:sp>
        <p:nvSpPr>
          <p:cNvPr id="75" name="กล่องข้อความ 74">
            <a:extLst>
              <a:ext uri="{FF2B5EF4-FFF2-40B4-BE49-F238E27FC236}">
                <a16:creationId xmlns:a16="http://schemas.microsoft.com/office/drawing/2014/main" id="{0C6BC89C-EEFF-4E5F-8604-2230FB06FEBE}"/>
              </a:ext>
            </a:extLst>
          </p:cNvPr>
          <p:cNvSpPr txBox="1"/>
          <p:nvPr/>
        </p:nvSpPr>
        <p:spPr>
          <a:xfrm>
            <a:off x="274417" y="2700915"/>
            <a:ext cx="7159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เรื่อง : การสร้างชุดการเรียนการสอน โจทย์ปัญหาการบวกจำนวนที่มี</a:t>
            </a:r>
          </a:p>
          <a:p>
            <a:r>
              <a:rPr lang="th-TH" dirty="0">
                <a:solidFill>
                  <a:schemeClr val="bg1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      ผลบวกไม่เกิน 20</a:t>
            </a:r>
          </a:p>
        </p:txBody>
      </p:sp>
      <p:sp>
        <p:nvSpPr>
          <p:cNvPr id="76" name="กล่องข้อความ 75">
            <a:extLst>
              <a:ext uri="{FF2B5EF4-FFF2-40B4-BE49-F238E27FC236}">
                <a16:creationId xmlns:a16="http://schemas.microsoft.com/office/drawing/2014/main" id="{DEA21BFF-44EC-4351-B41A-575E00197CE7}"/>
              </a:ext>
            </a:extLst>
          </p:cNvPr>
          <p:cNvSpPr txBox="1"/>
          <p:nvPr/>
        </p:nvSpPr>
        <p:spPr>
          <a:xfrm>
            <a:off x="274417" y="3378103"/>
            <a:ext cx="123944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ความสำคัญ</a:t>
            </a:r>
          </a:p>
        </p:txBody>
      </p:sp>
      <p:sp>
        <p:nvSpPr>
          <p:cNvPr id="77" name="กล่องข้อความ 76">
            <a:extLst>
              <a:ext uri="{FF2B5EF4-FFF2-40B4-BE49-F238E27FC236}">
                <a16:creationId xmlns:a16="http://schemas.microsoft.com/office/drawing/2014/main" id="{2E4A89FF-0EC6-4D36-8C21-E653A7C6F29C}"/>
              </a:ext>
            </a:extLst>
          </p:cNvPr>
          <p:cNvSpPr txBox="1"/>
          <p:nvPr/>
        </p:nvSpPr>
        <p:spPr>
          <a:xfrm>
            <a:off x="263217" y="6038519"/>
            <a:ext cx="17331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ผลการดำเนินงาน</a:t>
            </a:r>
          </a:p>
        </p:txBody>
      </p:sp>
      <p:sp>
        <p:nvSpPr>
          <p:cNvPr id="78" name="กล่องข้อความ 77">
            <a:extLst>
              <a:ext uri="{FF2B5EF4-FFF2-40B4-BE49-F238E27FC236}">
                <a16:creationId xmlns:a16="http://schemas.microsoft.com/office/drawing/2014/main" id="{E1A7CFAB-33B0-453B-9DB1-79756516A6D6}"/>
              </a:ext>
            </a:extLst>
          </p:cNvPr>
          <p:cNvSpPr txBox="1"/>
          <p:nvPr/>
        </p:nvSpPr>
        <p:spPr>
          <a:xfrm>
            <a:off x="274799" y="8494427"/>
            <a:ext cx="173316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ปัจจัยความสำเร็จ</a:t>
            </a:r>
          </a:p>
        </p:txBody>
      </p:sp>
      <p:sp>
        <p:nvSpPr>
          <p:cNvPr id="79" name="กล่องข้อความ 78">
            <a:extLst>
              <a:ext uri="{FF2B5EF4-FFF2-40B4-BE49-F238E27FC236}">
                <a16:creationId xmlns:a16="http://schemas.microsoft.com/office/drawing/2014/main" id="{B16B92FE-5315-4B2D-90F2-B2B282D59248}"/>
              </a:ext>
            </a:extLst>
          </p:cNvPr>
          <p:cNvSpPr txBox="1"/>
          <p:nvPr/>
        </p:nvSpPr>
        <p:spPr>
          <a:xfrm>
            <a:off x="4208911" y="3379283"/>
            <a:ext cx="130676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วัตถุประสงค์</a:t>
            </a:r>
          </a:p>
        </p:txBody>
      </p:sp>
      <p:sp>
        <p:nvSpPr>
          <p:cNvPr id="80" name="กล่องข้อความ 79">
            <a:extLst>
              <a:ext uri="{FF2B5EF4-FFF2-40B4-BE49-F238E27FC236}">
                <a16:creationId xmlns:a16="http://schemas.microsoft.com/office/drawing/2014/main" id="{0E4DEE66-B5DD-4A6E-98C3-A9558D13520F}"/>
              </a:ext>
            </a:extLst>
          </p:cNvPr>
          <p:cNvSpPr txBox="1"/>
          <p:nvPr/>
        </p:nvSpPr>
        <p:spPr>
          <a:xfrm>
            <a:off x="4199751" y="4723717"/>
            <a:ext cx="97334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เป้าหมาย</a:t>
            </a:r>
          </a:p>
        </p:txBody>
      </p:sp>
      <p:sp>
        <p:nvSpPr>
          <p:cNvPr id="81" name="กล่องข้อความ 80">
            <a:extLst>
              <a:ext uri="{FF2B5EF4-FFF2-40B4-BE49-F238E27FC236}">
                <a16:creationId xmlns:a16="http://schemas.microsoft.com/office/drawing/2014/main" id="{5AFB6E4C-006A-4DF8-AA0B-8F14EBE5A4B1}"/>
              </a:ext>
            </a:extLst>
          </p:cNvPr>
          <p:cNvSpPr txBox="1"/>
          <p:nvPr/>
        </p:nvSpPr>
        <p:spPr>
          <a:xfrm>
            <a:off x="4200925" y="6038519"/>
            <a:ext cx="212590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ขั้นตอนการดำเนินงาน</a:t>
            </a:r>
          </a:p>
        </p:txBody>
      </p:sp>
      <p:sp>
        <p:nvSpPr>
          <p:cNvPr id="82" name="กล่องข้อความ 81">
            <a:extLst>
              <a:ext uri="{FF2B5EF4-FFF2-40B4-BE49-F238E27FC236}">
                <a16:creationId xmlns:a16="http://schemas.microsoft.com/office/drawing/2014/main" id="{8119F627-BE8B-423E-91E6-E8BBBDECBF01}"/>
              </a:ext>
            </a:extLst>
          </p:cNvPr>
          <p:cNvSpPr txBox="1"/>
          <p:nvPr/>
        </p:nvSpPr>
        <p:spPr>
          <a:xfrm>
            <a:off x="4200724" y="8494427"/>
            <a:ext cx="158408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700" dirty="0">
                <a:latin typeface="Mitr" panose="00000500000000000000" pitchFamily="2" charset="-34"/>
                <a:cs typeface="Mitr" panose="00000500000000000000" pitchFamily="2" charset="-34"/>
              </a:rPr>
              <a:t>ประโยชน์ที่ได้รับ</a:t>
            </a:r>
          </a:p>
        </p:txBody>
      </p:sp>
      <p:sp>
        <p:nvSpPr>
          <p:cNvPr id="83" name="กล่องข้อความ 82">
            <a:extLst>
              <a:ext uri="{FF2B5EF4-FFF2-40B4-BE49-F238E27FC236}">
                <a16:creationId xmlns:a16="http://schemas.microsoft.com/office/drawing/2014/main" id="{493643D3-5F17-4C13-9DD8-755B5A2917DB}"/>
              </a:ext>
            </a:extLst>
          </p:cNvPr>
          <p:cNvSpPr txBox="1"/>
          <p:nvPr/>
        </p:nvSpPr>
        <p:spPr>
          <a:xfrm>
            <a:off x="223848" y="3881113"/>
            <a:ext cx="377699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จากการสอนโจทย์ปัญหาคณิตศาต</a:t>
            </a:r>
            <a:r>
              <a:rPr lang="th-TH" sz="1300" dirty="0" err="1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ร์</a:t>
            </a:r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พบว่ารักเรียน</a:t>
            </a:r>
          </a:p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จำนวนมากไม่ผ่านตัวชี้วัด ครูจึงคิดพัฒนาการแก้โจทย์</a:t>
            </a:r>
          </a:p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ปัญหาการบวกจำนวนที่มีผลบวกไม่เกิน 20 </a:t>
            </a:r>
          </a:p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เพื่อให้นักเรียน</a:t>
            </a:r>
            <a:r>
              <a:rPr lang="th-TH" sz="130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ให้นักเ</a:t>
            </a:r>
            <a:endParaRPr lang="th-TH" sz="1300" dirty="0">
              <a:solidFill>
                <a:srgbClr val="C04C25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 </a:t>
            </a:r>
          </a:p>
        </p:txBody>
      </p:sp>
      <p:sp>
        <p:nvSpPr>
          <p:cNvPr id="84" name="กล่องข้อความ 83">
            <a:extLst>
              <a:ext uri="{FF2B5EF4-FFF2-40B4-BE49-F238E27FC236}">
                <a16:creationId xmlns:a16="http://schemas.microsoft.com/office/drawing/2014/main" id="{9CC8EA40-A443-46AF-9A72-359A720806D9}"/>
              </a:ext>
            </a:extLst>
          </p:cNvPr>
          <p:cNvSpPr txBox="1"/>
          <p:nvPr/>
        </p:nvSpPr>
        <p:spPr>
          <a:xfrm>
            <a:off x="223848" y="6592503"/>
            <a:ext cx="403027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นักเรียนบางคนไม่ค่อยสนใจในการทำงาน เนื่องจากบาง</a:t>
            </a:r>
            <a:b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</a:br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คนอ่านหนังสือไม่คล่องทำให้การดำเนินงานวิจัยครั้งนี้</a:t>
            </a:r>
            <a:b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</a:br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ยังไม่ประสบผลสำเร็จเท่าที่ควร  </a:t>
            </a:r>
          </a:p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ผลสัมฤทธิ์หลังเรียนสูงกว่าก่อนเรียน </a:t>
            </a:r>
          </a:p>
        </p:txBody>
      </p:sp>
      <p:sp>
        <p:nvSpPr>
          <p:cNvPr id="85" name="กล่องข้อความ 84">
            <a:extLst>
              <a:ext uri="{FF2B5EF4-FFF2-40B4-BE49-F238E27FC236}">
                <a16:creationId xmlns:a16="http://schemas.microsoft.com/office/drawing/2014/main" id="{61C30419-230C-450A-B586-4D66C8215D72}"/>
              </a:ext>
            </a:extLst>
          </p:cNvPr>
          <p:cNvSpPr txBox="1"/>
          <p:nvPr/>
        </p:nvSpPr>
        <p:spPr>
          <a:xfrm>
            <a:off x="445920" y="9126872"/>
            <a:ext cx="264106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1. นักเรียนตั้งใจอ่านโจทย์</a:t>
            </a:r>
            <a:b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</a:br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2. นักเรียนอ่านโจทย์ได้และเข้าใจ</a:t>
            </a:r>
          </a:p>
          <a:p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3. นักเรียนเขียนเป็นประโยค</a:t>
            </a:r>
            <a:r>
              <a:rPr lang="th-TH" sz="1300" dirty="0" err="1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สัญญลักษณ์</a:t>
            </a:r>
            <a:r>
              <a:rPr lang="th-TH" sz="1300" dirty="0">
                <a:solidFill>
                  <a:srgbClr val="C04C25"/>
                </a:solidFill>
                <a:latin typeface="Mitr Light" panose="00000400000000000000" pitchFamily="2" charset="-34"/>
                <a:cs typeface="Mitr Light" panose="00000400000000000000" pitchFamily="2" charset="-34"/>
              </a:rPr>
              <a:t>และหาคำตอบด้</a:t>
            </a:r>
          </a:p>
          <a:p>
            <a:endParaRPr lang="th-TH" sz="1300" dirty="0">
              <a:solidFill>
                <a:srgbClr val="C04C25"/>
              </a:solidFill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86" name="กล่องข้อความ 85">
            <a:extLst>
              <a:ext uri="{FF2B5EF4-FFF2-40B4-BE49-F238E27FC236}">
                <a16:creationId xmlns:a16="http://schemas.microsoft.com/office/drawing/2014/main" id="{195FEA60-75B2-4642-9C44-B228205DD351}"/>
              </a:ext>
            </a:extLst>
          </p:cNvPr>
          <p:cNvSpPr txBox="1"/>
          <p:nvPr/>
        </p:nvSpPr>
        <p:spPr>
          <a:xfrm>
            <a:off x="4164408" y="3851737"/>
            <a:ext cx="317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นักเรียนหาคำตอบและแสดงวิธีหาคำตอบโจทย์ปัญหาการบวกจำนวนที่มีผลบวกไม่เกิน 20</a:t>
            </a:r>
          </a:p>
          <a:p>
            <a:pPr marL="228600" indent="-228600">
              <a:buAutoNum type="arabicPeriod"/>
            </a:pPr>
            <a:r>
              <a:rPr lang="th-TH" sz="1200" dirty="0">
                <a:latin typeface="Mitr Light" panose="00000400000000000000" pitchFamily="2" charset="-34"/>
                <a:cs typeface="Mitr Light" panose="00000400000000000000" pitchFamily="2" charset="-34"/>
              </a:rPr>
              <a:t>ผลสัมฤทธิ์หลังเรียนสูงกว่าก่อนเรียน</a:t>
            </a:r>
          </a:p>
          <a:p>
            <a:pPr marL="228600" indent="-228600">
              <a:buAutoNum type="arabicPeriod"/>
            </a:pPr>
            <a:endParaRPr lang="th-TH" sz="1200" dirty="0">
              <a:latin typeface="Mitr Light" panose="00000400000000000000" pitchFamily="2" charset="-34"/>
              <a:cs typeface="Mitr Light" panose="00000400000000000000" pitchFamily="2" charset="-34"/>
            </a:endParaRPr>
          </a:p>
        </p:txBody>
      </p:sp>
      <p:sp>
        <p:nvSpPr>
          <p:cNvPr id="87" name="กล่องข้อความ 86">
            <a:extLst>
              <a:ext uri="{FF2B5EF4-FFF2-40B4-BE49-F238E27FC236}">
                <a16:creationId xmlns:a16="http://schemas.microsoft.com/office/drawing/2014/main" id="{0F95435F-ADD5-4978-9C55-4D1D0AF482B7}"/>
              </a:ext>
            </a:extLst>
          </p:cNvPr>
          <p:cNvSpPr txBox="1"/>
          <p:nvPr/>
        </p:nvSpPr>
        <p:spPr>
          <a:xfrm>
            <a:off x="4199751" y="5188880"/>
            <a:ext cx="31742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นักเรียนชั้นประถมศึกปีที่ 1/3 จำนวน 25 คน</a:t>
            </a:r>
          </a:p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ได้คะแนนหลังเรียนมากกว่าก่อนเรียน</a:t>
            </a:r>
          </a:p>
        </p:txBody>
      </p:sp>
      <p:sp>
        <p:nvSpPr>
          <p:cNvPr id="88" name="กล่องข้อความ 87">
            <a:extLst>
              <a:ext uri="{FF2B5EF4-FFF2-40B4-BE49-F238E27FC236}">
                <a16:creationId xmlns:a16="http://schemas.microsoft.com/office/drawing/2014/main" id="{4FB77D15-C14F-4718-B1A0-95E942C3C02D}"/>
              </a:ext>
            </a:extLst>
          </p:cNvPr>
          <p:cNvSpPr txBox="1"/>
          <p:nvPr/>
        </p:nvSpPr>
        <p:spPr>
          <a:xfrm>
            <a:off x="4354493" y="6631414"/>
            <a:ext cx="272061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1. ศึกษามาตรฐานและตัวชี้วัด</a:t>
            </a:r>
          </a:p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2. ศึกษาออกแบบชุดการเรียนการสอน</a:t>
            </a:r>
          </a:p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3. วางแผน</a:t>
            </a:r>
          </a:p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4. ดำเนินการตามแผนงาน</a:t>
            </a:r>
          </a:p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5. รวบรวมข้อมูล</a:t>
            </a:r>
          </a:p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6. สรุปผล</a:t>
            </a:r>
          </a:p>
        </p:txBody>
      </p:sp>
      <p:sp>
        <p:nvSpPr>
          <p:cNvPr id="89" name="กล่องข้อความ 88">
            <a:extLst>
              <a:ext uri="{FF2B5EF4-FFF2-40B4-BE49-F238E27FC236}">
                <a16:creationId xmlns:a16="http://schemas.microsoft.com/office/drawing/2014/main" id="{EBC3FF3D-4AC9-48B1-AB0B-9526F1B81AA7}"/>
              </a:ext>
            </a:extLst>
          </p:cNvPr>
          <p:cNvSpPr txBox="1"/>
          <p:nvPr/>
        </p:nvSpPr>
        <p:spPr>
          <a:xfrm>
            <a:off x="4212632" y="8948671"/>
            <a:ext cx="31613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1. ผู้เรียนหาคำตอบและแสดงวิธีหาคำตอบ</a:t>
            </a:r>
            <a:b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</a:br>
            <a:r>
              <a:rPr lang="th-TH" sz="1300" dirty="0">
                <a:latin typeface="Mitr Light" panose="00000400000000000000" pitchFamily="2" charset="-34"/>
                <a:cs typeface="Mitr Light" panose="00000400000000000000" pitchFamily="2" charset="-34"/>
              </a:rPr>
              <a:t>ปัญหาการบวกจำนวนที่มีผลบวกไม่เกิน 20 ได้</a:t>
            </a:r>
          </a:p>
        </p:txBody>
      </p:sp>
    </p:spTree>
    <p:extLst>
      <p:ext uri="{BB962C8B-B14F-4D97-AF65-F5344CB8AC3E}">
        <p14:creationId xmlns:p14="http://schemas.microsoft.com/office/powerpoint/2010/main" val="91638289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</TotalTime>
  <Words>193</Words>
  <Application>Microsoft Office PowerPoint</Application>
  <PresentationFormat>กำหนดเอง</PresentationFormat>
  <Paragraphs>32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Mitr Light</vt:lpstr>
      <vt:lpstr>Calibri</vt:lpstr>
      <vt:lpstr>Mitr</vt:lpstr>
      <vt:lpstr>Calibri Light</vt:lpstr>
      <vt:lpstr>Arial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ASUS</dc:creator>
  <cp:lastModifiedBy>UNS_CT</cp:lastModifiedBy>
  <cp:revision>138</cp:revision>
  <dcterms:created xsi:type="dcterms:W3CDTF">2020-07-02T05:42:55Z</dcterms:created>
  <dcterms:modified xsi:type="dcterms:W3CDTF">2023-11-06T05:00:42Z</dcterms:modified>
</cp:coreProperties>
</file>